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11"/>
    <a:srgbClr val="0B3041"/>
    <a:srgbClr val="701A70"/>
    <a:srgbClr val="461B59"/>
    <a:srgbClr val="4B24AC"/>
    <a:srgbClr val="53206A"/>
    <a:srgbClr val="4C2488"/>
    <a:srgbClr val="6733F9"/>
    <a:srgbClr val="E59FCE"/>
    <a:srgbClr val="610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258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Freeform: Shape 2689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683" name="Group 2682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43" name="Isosceles Triangle 2642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9" name="Isosceles Triangle 2638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7" name="Isosceles Triangle 2636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71" name="Group 267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15" name="Group 2314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2310" name="Rectangle: Rounded Corners 2309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1" name="Rectangle: Rounded Corners 2310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5" name="Rectangle: Rounded Corners 2294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6" name="Rectangle: Rounded Corners 2295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7" name="Rectangle: Rounded Corners 2296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8" name="Rectangle: Rounded Corners 2297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9" name="Rectangle: Rounded Corners 2298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1" name="Rectangle: Rounded Corners 2300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2" name="Rectangle: Rounded Corners 2301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3" name="Rectangle: Rounded Corners 2302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4" name="Rectangle: Rounded Corners 2303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5" name="Rectangle: Rounded Corners 2304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</a:p>
          </p:txBody>
        </p:sp>
        <p:sp>
          <p:nvSpPr>
            <p:cNvPr id="2306" name="Rectangle: Rounded Corners 2305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7" name="Rectangle: Rounded Corners 2306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8" name="Rectangle: Rounded Corners 2307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9" name="Rectangle: Rounded Corners 2308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7" name="TextBox 2336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2338" name="TextBox 2337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grpSp>
        <p:nvGrpSpPr>
          <p:cNvPr id="2670" name="Group 2669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395" name="Group 2394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348" name="Rectangle: Rounded Corners 2347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Rectangle: Rounded Corners 2341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4" name="Rectangle: Rounded Corners 2343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7" name="Rectangle: Rounded Corners 234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46" name="Rectangle: Rounded Corners 2345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5" name="Rectangle: Rounded Corners 2344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9" name="Rectangle: Rounded Corners 2348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0" name="Freeform: Shape 2349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62" name="Group 2361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366" name="Group 2365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64" name="Freeform: Shape 236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369" name="Group 2368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368" name="Freeform: Shape 2367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2" name="Group 2381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379" name="Freeform: Shape 2378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80" name="Freeform: Shape 2379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4" name="Group 2383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374" name="Freeform: Shape 2373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5" name="Freeform: Shape 2374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8" name="Freeform: Shape 2377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7" name="Group 2386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89" name="Freeform: Shape 2388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88" name="Freeform: Shape 2387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69" name="Picture 2668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684" name="TextBox 2683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0181864" y="7298064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685" name="TextBox 2684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29627725" y="24038330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2686" name="TextBox 2685">
            <a:extLst>
              <a:ext uri="{FF2B5EF4-FFF2-40B4-BE49-F238E27FC236}">
                <a16:creationId xmlns:a16="http://schemas.microsoft.com/office/drawing/2014/main" id="{3434B7A6-A137-6F93-58C2-B15F092FE6BA}"/>
              </a:ext>
            </a:extLst>
          </p:cNvPr>
          <p:cNvSpPr txBox="1"/>
          <p:nvPr/>
        </p:nvSpPr>
        <p:spPr>
          <a:xfrm>
            <a:off x="6591547" y="23951456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2687" name="TextBox 2686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32387" y="20868478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0262403" y="17562431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0262403" y="9306798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grpSp>
        <p:nvGrpSpPr>
          <p:cNvPr id="2245" name="Group 2244">
            <a:extLst>
              <a:ext uri="{FF2B5EF4-FFF2-40B4-BE49-F238E27FC236}">
                <a16:creationId xmlns:a16="http://schemas.microsoft.com/office/drawing/2014/main" id="{C841057A-87BD-3DB4-F061-13108BB59C80}"/>
              </a:ext>
            </a:extLst>
          </p:cNvPr>
          <p:cNvGrpSpPr/>
          <p:nvPr/>
        </p:nvGrpSpPr>
        <p:grpSpPr>
          <a:xfrm>
            <a:off x="1492030" y="3589323"/>
            <a:ext cx="12978487" cy="12433528"/>
            <a:chOff x="1698910" y="3992179"/>
            <a:chExt cx="12978487" cy="12433528"/>
          </a:xfrm>
        </p:grpSpPr>
        <p:sp>
          <p:nvSpPr>
            <p:cNvPr id="2675" name="TextBox 2674">
              <a:extLst>
                <a:ext uri="{FF2B5EF4-FFF2-40B4-BE49-F238E27FC236}">
                  <a16:creationId xmlns:a16="http://schemas.microsoft.com/office/drawing/2014/main" id="{93CF0B27-B2C0-342E-EE2B-78186B6ACA63}"/>
                </a:ext>
              </a:extLst>
            </p:cNvPr>
            <p:cNvSpPr txBox="1"/>
            <p:nvPr/>
          </p:nvSpPr>
          <p:spPr>
            <a:xfrm>
              <a:off x="1702857" y="3992179"/>
              <a:ext cx="5192447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Introduction - </a:t>
              </a:r>
            </a:p>
            <a:p>
              <a:r>
                <a:rPr lang="en-GB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From Biological to Artificial</a:t>
              </a:r>
            </a:p>
          </p:txBody>
        </p:sp>
        <p:grpSp>
          <p:nvGrpSpPr>
            <p:cNvPr id="2242" name="Group 2241">
              <a:extLst>
                <a:ext uri="{FF2B5EF4-FFF2-40B4-BE49-F238E27FC236}">
                  <a16:creationId xmlns:a16="http://schemas.microsoft.com/office/drawing/2014/main" id="{C59595D7-76A8-1A46-8CD7-39E137FBE076}"/>
                </a:ext>
              </a:extLst>
            </p:cNvPr>
            <p:cNvGrpSpPr/>
            <p:nvPr/>
          </p:nvGrpSpPr>
          <p:grpSpPr>
            <a:xfrm>
              <a:off x="1769814" y="6426785"/>
              <a:ext cx="444408" cy="444408"/>
              <a:chOff x="1710814" y="4129550"/>
              <a:chExt cx="444408" cy="444408"/>
            </a:xfrm>
          </p:grpSpPr>
          <p:sp>
            <p:nvSpPr>
              <p:cNvPr id="2680" name="Oval 2679">
                <a:extLst>
                  <a:ext uri="{FF2B5EF4-FFF2-40B4-BE49-F238E27FC236}">
                    <a16:creationId xmlns:a16="http://schemas.microsoft.com/office/drawing/2014/main" id="{D1012EEA-5F87-2042-8571-0D2509CAE91B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81" name="TextBox 2680">
                <a:extLst>
                  <a:ext uri="{FF2B5EF4-FFF2-40B4-BE49-F238E27FC236}">
                    <a16:creationId xmlns:a16="http://schemas.microsoft.com/office/drawing/2014/main" id="{511670C8-7D3B-63E2-2C9E-D93DBAFB4150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C363A5-2CBE-755B-A3B4-FCAB38498C47}"/>
                </a:ext>
              </a:extLst>
            </p:cNvPr>
            <p:cNvSpPr txBox="1"/>
            <p:nvPr/>
          </p:nvSpPr>
          <p:spPr>
            <a:xfrm>
              <a:off x="1698910" y="16087153"/>
              <a:ext cx="449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1943 McCulloch and Pitts: Artificial Neurons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14D380-8D7A-C589-79AB-A01EAA4288A6}"/>
                </a:ext>
              </a:extLst>
            </p:cNvPr>
            <p:cNvSpPr txBox="1"/>
            <p:nvPr/>
          </p:nvSpPr>
          <p:spPr>
            <a:xfrm>
              <a:off x="1723034" y="14793022"/>
              <a:ext cx="83108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If computers could artificially simulate biological neurons and the information represented by their connections, then maybe computers could learn to replicate human intelligence as well.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17F824-A912-FB1A-03AB-33A56D503AA0}"/>
                </a:ext>
              </a:extLst>
            </p:cNvPr>
            <p:cNvSpPr txBox="1"/>
            <p:nvPr/>
          </p:nvSpPr>
          <p:spPr>
            <a:xfrm>
              <a:off x="1702857" y="5157167"/>
              <a:ext cx="83108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Biological brains contain billions of individual neurons which can send signals between each other.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A43173-F91B-1F56-96FB-DC7A0E84B5DC}"/>
                </a:ext>
              </a:extLst>
            </p:cNvPr>
            <p:cNvSpPr txBox="1"/>
            <p:nvPr/>
          </p:nvSpPr>
          <p:spPr>
            <a:xfrm>
              <a:off x="2381236" y="7921973"/>
              <a:ext cx="39930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When a neuron fires, the axons release neurotransmitter chemicals that are received by the dendrite.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FBA35DA-D8DA-A2D6-7A31-C49095F2144B}"/>
                </a:ext>
              </a:extLst>
            </p:cNvPr>
            <p:cNvSpPr txBox="1"/>
            <p:nvPr/>
          </p:nvSpPr>
          <p:spPr>
            <a:xfrm>
              <a:off x="2381236" y="9662911"/>
              <a:ext cx="399309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Upon receiving a signal, depending on the type of connection, gates in the cell wall, allowing the flow of ions. A positive change in charge is excitatory, while a negative change is inhibitory.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FF2D2A-1D87-0889-56F2-BB20BC365B33}"/>
                </a:ext>
              </a:extLst>
            </p:cNvPr>
            <p:cNvSpPr txBox="1"/>
            <p:nvPr/>
          </p:nvSpPr>
          <p:spPr>
            <a:xfrm>
              <a:off x="2380754" y="12523576"/>
              <a:ext cx="399309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Once enough charge has accumulated, the cell fires, sending an electrical current down the neuron which triggers its axons to release neurotransmitters.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B636C5-960B-E083-D733-C2F70756BAD2}"/>
                </a:ext>
              </a:extLst>
            </p:cNvPr>
            <p:cNvSpPr txBox="1"/>
            <p:nvPr/>
          </p:nvSpPr>
          <p:spPr>
            <a:xfrm>
              <a:off x="2381236" y="6361169"/>
              <a:ext cx="399309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Each neuron is made up of dendrites which receive signals and axons which transmit signals.</a:t>
              </a:r>
              <a:endParaRPr lang="en-GB" sz="2000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F929859-C548-3FC4-B559-F618B4DEDBF2}"/>
                </a:ext>
              </a:extLst>
            </p:cNvPr>
            <p:cNvGrpSpPr/>
            <p:nvPr/>
          </p:nvGrpSpPr>
          <p:grpSpPr>
            <a:xfrm>
              <a:off x="1769814" y="8044848"/>
              <a:ext cx="444408" cy="444408"/>
              <a:chOff x="1710814" y="4129550"/>
              <a:chExt cx="444408" cy="44440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2189DB-76CB-AA20-1EDD-B073DC94486F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ADD37B-6E06-679F-2CAC-02FC20574077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AA1781F-0216-DB4F-258C-7A7639C32CE9}"/>
                </a:ext>
              </a:extLst>
            </p:cNvPr>
            <p:cNvGrpSpPr/>
            <p:nvPr/>
          </p:nvGrpSpPr>
          <p:grpSpPr>
            <a:xfrm>
              <a:off x="1769815" y="9753292"/>
              <a:ext cx="444408" cy="444408"/>
              <a:chOff x="1710814" y="4129550"/>
              <a:chExt cx="444408" cy="44440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596CC10-383C-217F-7E37-3874E2C2EEDC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CF5535-DFFE-FCBB-7893-F1085B32D54F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64E6399-92E7-F62A-2D6A-3F869F72B1AB}"/>
                </a:ext>
              </a:extLst>
            </p:cNvPr>
            <p:cNvGrpSpPr/>
            <p:nvPr/>
          </p:nvGrpSpPr>
          <p:grpSpPr>
            <a:xfrm>
              <a:off x="1769814" y="12571629"/>
              <a:ext cx="444408" cy="444408"/>
              <a:chOff x="1710814" y="4129550"/>
              <a:chExt cx="444408" cy="44440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E9051D7-A07C-C6B0-2855-AD22C299206A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107A34-7E75-8CAB-5618-C688AD2ADE19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</a:t>
                </a:r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0149F52-A45D-398E-CD77-F0E08043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43251">
              <a:off x="8086359" y="6034010"/>
              <a:ext cx="6591038" cy="8940149"/>
            </a:xfrm>
            <a:prstGeom prst="rect">
              <a:avLst/>
            </a:prstGeom>
          </p:spPr>
        </p:pic>
        <p:pic>
          <p:nvPicPr>
            <p:cNvPr id="2244" name="Picture 2243">
              <a:extLst>
                <a:ext uri="{FF2B5EF4-FFF2-40B4-BE49-F238E27FC236}">
                  <a16:creationId xmlns:a16="http://schemas.microsoft.com/office/drawing/2014/main" id="{6B85A7F0-4073-0F25-9495-DAC98E161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1145" t="12993" r="36975" b="14866"/>
            <a:stretch/>
          </p:blipFill>
          <p:spPr>
            <a:xfrm>
              <a:off x="6823144" y="9550730"/>
              <a:ext cx="2601045" cy="2601045"/>
            </a:xfrm>
            <a:custGeom>
              <a:avLst/>
              <a:gdLst>
                <a:gd name="connsiteX0" fmla="*/ 1441104 w 2882208"/>
                <a:gd name="connsiteY0" fmla="*/ 0 h 2882208"/>
                <a:gd name="connsiteX1" fmla="*/ 2882208 w 2882208"/>
                <a:gd name="connsiteY1" fmla="*/ 1441104 h 2882208"/>
                <a:gd name="connsiteX2" fmla="*/ 1441104 w 2882208"/>
                <a:gd name="connsiteY2" fmla="*/ 2882208 h 2882208"/>
                <a:gd name="connsiteX3" fmla="*/ 0 w 2882208"/>
                <a:gd name="connsiteY3" fmla="*/ 1441104 h 2882208"/>
                <a:gd name="connsiteX4" fmla="*/ 1441104 w 2882208"/>
                <a:gd name="connsiteY4" fmla="*/ 0 h 288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208" h="2882208">
                  <a:moveTo>
                    <a:pt x="1441104" y="0"/>
                  </a:moveTo>
                  <a:cubicBezTo>
                    <a:pt x="2237004" y="0"/>
                    <a:pt x="2882208" y="645204"/>
                    <a:pt x="2882208" y="1441104"/>
                  </a:cubicBezTo>
                  <a:cubicBezTo>
                    <a:pt x="2882208" y="2237004"/>
                    <a:pt x="2237004" y="2882208"/>
                    <a:pt x="1441104" y="2882208"/>
                  </a:cubicBezTo>
                  <a:cubicBezTo>
                    <a:pt x="645204" y="2882208"/>
                    <a:pt x="0" y="2237004"/>
                    <a:pt x="0" y="1441104"/>
                  </a:cubicBezTo>
                  <a:cubicBezTo>
                    <a:pt x="0" y="645204"/>
                    <a:pt x="645204" y="0"/>
                    <a:pt x="1441104" y="0"/>
                  </a:cubicBezTo>
                  <a:close/>
                </a:path>
              </a:pathLst>
            </a:cu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5E2F113-F20D-1DD3-9475-715C13C2A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1482" r="68413" b="16919"/>
            <a:stretch/>
          </p:blipFill>
          <p:spPr>
            <a:xfrm>
              <a:off x="6822066" y="6407369"/>
              <a:ext cx="2596609" cy="2601045"/>
            </a:xfrm>
            <a:custGeom>
              <a:avLst/>
              <a:gdLst>
                <a:gd name="connsiteX0" fmla="*/ 851680 w 1706276"/>
                <a:gd name="connsiteY0" fmla="*/ 0 h 1709192"/>
                <a:gd name="connsiteX1" fmla="*/ 1706276 w 1706276"/>
                <a:gd name="connsiteY1" fmla="*/ 854596 h 1709192"/>
                <a:gd name="connsiteX2" fmla="*/ 851680 w 1706276"/>
                <a:gd name="connsiteY2" fmla="*/ 1709192 h 1709192"/>
                <a:gd name="connsiteX3" fmla="*/ 1496 w 1706276"/>
                <a:gd name="connsiteY3" fmla="*/ 941973 h 1709192"/>
                <a:gd name="connsiteX4" fmla="*/ 0 w 1706276"/>
                <a:gd name="connsiteY4" fmla="*/ 912343 h 1709192"/>
                <a:gd name="connsiteX5" fmla="*/ 0 w 1706276"/>
                <a:gd name="connsiteY5" fmla="*/ 796849 h 1709192"/>
                <a:gd name="connsiteX6" fmla="*/ 1496 w 1706276"/>
                <a:gd name="connsiteY6" fmla="*/ 767219 h 1709192"/>
                <a:gd name="connsiteX7" fmla="*/ 851680 w 1706276"/>
                <a:gd name="connsiteY7" fmla="*/ 0 h 170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276" h="1709192">
                  <a:moveTo>
                    <a:pt x="851680" y="0"/>
                  </a:moveTo>
                  <a:cubicBezTo>
                    <a:pt x="1323660" y="0"/>
                    <a:pt x="1706276" y="382616"/>
                    <a:pt x="1706276" y="854596"/>
                  </a:cubicBezTo>
                  <a:cubicBezTo>
                    <a:pt x="1706276" y="1326576"/>
                    <a:pt x="1323660" y="1709192"/>
                    <a:pt x="851680" y="1709192"/>
                  </a:cubicBezTo>
                  <a:cubicBezTo>
                    <a:pt x="409199" y="1709192"/>
                    <a:pt x="45260" y="1372908"/>
                    <a:pt x="1496" y="941973"/>
                  </a:cubicBezTo>
                  <a:lnTo>
                    <a:pt x="0" y="912343"/>
                  </a:lnTo>
                  <a:lnTo>
                    <a:pt x="0" y="796849"/>
                  </a:lnTo>
                  <a:lnTo>
                    <a:pt x="1496" y="767219"/>
                  </a:lnTo>
                  <a:cubicBezTo>
                    <a:pt x="45260" y="336284"/>
                    <a:pt x="409199" y="0"/>
                    <a:pt x="851680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21663392" y="11163827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</TotalTime>
  <Words>1108</Words>
  <Application>Microsoft Office PowerPoint</Application>
  <PresentationFormat>Custom</PresentationFormat>
  <Paragraphs>97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239</cp:revision>
  <dcterms:created xsi:type="dcterms:W3CDTF">2025-02-13T06:11:16Z</dcterms:created>
  <dcterms:modified xsi:type="dcterms:W3CDTF">2025-02-19T11:00:07Z</dcterms:modified>
</cp:coreProperties>
</file>